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4" r:id="rId2"/>
  </p:sldMasterIdLst>
  <p:notesMasterIdLst>
    <p:notesMasterId r:id="rId36"/>
  </p:notesMasterIdLst>
  <p:sldIdLst>
    <p:sldId id="257" r:id="rId3"/>
    <p:sldId id="283" r:id="rId4"/>
    <p:sldId id="284" r:id="rId5"/>
    <p:sldId id="285" r:id="rId6"/>
    <p:sldId id="321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20" r:id="rId20"/>
    <p:sldId id="298" r:id="rId21"/>
    <p:sldId id="312" r:id="rId22"/>
    <p:sldId id="313" r:id="rId23"/>
    <p:sldId id="316" r:id="rId24"/>
    <p:sldId id="318" r:id="rId25"/>
    <p:sldId id="315" r:id="rId26"/>
    <p:sldId id="319" r:id="rId27"/>
    <p:sldId id="301" r:id="rId28"/>
    <p:sldId id="305" r:id="rId29"/>
    <p:sldId id="306" r:id="rId30"/>
    <p:sldId id="307" r:id="rId31"/>
    <p:sldId id="308" r:id="rId32"/>
    <p:sldId id="309" r:id="rId33"/>
    <p:sldId id="310" r:id="rId34"/>
    <p:sldId id="311" r:id="rId35"/>
  </p:sldIdLst>
  <p:sldSz cx="9144000" cy="6858000" type="screen4x3"/>
  <p:notesSz cx="6858000" cy="9144000"/>
  <p:embeddedFontLst>
    <p:embeddedFont>
      <p:font typeface="나눔고딕" panose="020B0600000101010101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6B"/>
    <a:srgbClr val="2BAAF6"/>
    <a:srgbClr val="A9C04E"/>
    <a:srgbClr val="FB625C"/>
    <a:srgbClr val="F97E79"/>
    <a:srgbClr val="11A6FF"/>
    <a:srgbClr val="A4BF3A"/>
    <a:srgbClr val="FFBF00"/>
    <a:srgbClr val="E84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1F25-F579-4797-940C-2CA95F20B49D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09610-6A67-4F20-B6E1-4AFC0E06F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8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6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8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3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1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3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094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8410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4430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446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38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029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4414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659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868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3083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0029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681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1231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9062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0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8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93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23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4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5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52021-D8B7-40DF-865A-DB0DAC7B5F4C}" type="datetimeFigureOut">
              <a:rPr lang="ko-KR" altLang="en-US" smtClean="0"/>
              <a:t>2015-06-18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BBD5-5DFE-422E-9407-F3FC73A38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7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96" y="2037629"/>
            <a:ext cx="9171796" cy="4820371"/>
            <a:chOff x="35496" y="2037629"/>
            <a:chExt cx="9171796" cy="4820371"/>
          </a:xfrm>
        </p:grpSpPr>
        <p:sp>
          <p:nvSpPr>
            <p:cNvPr id="8" name="TextBox 7"/>
            <p:cNvSpPr txBox="1"/>
            <p:nvPr/>
          </p:nvSpPr>
          <p:spPr>
            <a:xfrm>
              <a:off x="1214414" y="2403465"/>
              <a:ext cx="5661842" cy="1169551"/>
            </a:xfrm>
            <a:prstGeom prst="rect">
              <a:avLst/>
            </a:prstGeom>
            <a:noFill/>
            <a:effectLst>
              <a:outerShdw blurRad="2667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n w="6350">
                    <a:noFill/>
                  </a:ln>
                  <a:solidFill>
                    <a:srgbClr val="F3706B"/>
                  </a:soli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Smart Mobile</a:t>
              </a:r>
              <a:r>
                <a:rPr lang="en-US" altLang="ko-KR" sz="4000" dirty="0">
                  <a:ln w="6350">
                    <a:noFill/>
                  </a:ln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60000">
                        <a:srgbClr val="181717"/>
                      </a:gs>
                    </a:gsLst>
                    <a:lin ang="5400000" scaled="1"/>
                    <a:tileRect/>
                  </a:gra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4000" dirty="0">
                  <a:ln w="6350">
                    <a:noFill/>
                  </a:ln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60000">
                        <a:srgbClr val="181717"/>
                      </a:gs>
                    </a:gsLst>
                    <a:lin ang="5400000" scaled="1"/>
                    <a:tileRect/>
                  </a:gra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4000" dirty="0">
                  <a:ln w="6350">
                    <a:noFill/>
                  </a:ln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60000">
                        <a:srgbClr val="181717"/>
                      </a:gs>
                    </a:gsLst>
                    <a:lin ang="5400000" scaled="1"/>
                    <a:tileRect/>
                  </a:gradFill>
                  <a:effectLst>
                    <a:outerShdw blurRad="508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Web Application</a:t>
              </a:r>
              <a:endParaRPr lang="en-US" altLang="ko-KR" sz="3000" dirty="0">
                <a:ln w="635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2701852" y="3757976"/>
              <a:ext cx="21755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01688"/>
              <a:r>
                <a:rPr lang="ko-KR" altLang="en-US" sz="1600" b="1" dirty="0" smtClean="0">
                  <a:solidFill>
                    <a:srgbClr val="82A5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김희승 임승한 최선아</a:t>
              </a:r>
              <a:endParaRPr kumimoji="1" lang="ko-KR" altLang="ko-KR" sz="1600" b="1" dirty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0" t="7349" r="14951" b="7601"/>
            <a:stretch/>
          </p:blipFill>
          <p:spPr>
            <a:xfrm>
              <a:off x="5220072" y="2037629"/>
              <a:ext cx="3987220" cy="482037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5949280"/>
              <a:ext cx="4152900" cy="81915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28" y="3641198"/>
            <a:ext cx="1611472" cy="62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10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518427"/>
              </p:ext>
            </p:extLst>
          </p:nvPr>
        </p:nvGraphicFramePr>
        <p:xfrm>
          <a:off x="882001" y="1916831"/>
          <a:ext cx="7379999" cy="475567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521648"/>
                <a:gridCol w="3588721"/>
                <a:gridCol w="1634815"/>
                <a:gridCol w="1634815"/>
              </a:tblGrid>
              <a:tr h="226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 작 업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선행 작업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소요기간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 기반의 웹 애플리케이션 설계 구조 이해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기능별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요소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웹 페이지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웹페이지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주문처리 구현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B,C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데이터 베이스 설계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웹페이지 구축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주소록 데이터 전송기능 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연동할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데이터요소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파싱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웹페이지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출력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영업안내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길안내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웹페이지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출력 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정보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웹페이지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출력 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테스트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A,D,J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전체시스템 통합 테스트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계획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311151"/>
            <a:ext cx="65355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일정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CPM(Critical Path Method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소작업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리스트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473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계획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311151"/>
            <a:ext cx="608346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일정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CPM(Critical Path Method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211572312" descr="EMB000016f835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060848"/>
            <a:ext cx="809696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67"/>
          <p:cNvGraphicFramePr>
            <a:graphicFrameLocks/>
          </p:cNvGraphicFramePr>
          <p:nvPr>
            <p:extLst/>
          </p:nvPr>
        </p:nvGraphicFramePr>
        <p:xfrm>
          <a:off x="428596" y="5518897"/>
          <a:ext cx="8096969" cy="934439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4951126"/>
                <a:gridCol w="3145843"/>
              </a:tblGrid>
              <a:tr h="507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 경로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 기간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</a:tr>
              <a:tr h="4271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A-B-C-D-E-F-G-H-I-J-K-L-M-N-O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8596" y="5014841"/>
            <a:ext cx="348338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CPM(Critical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Method)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055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계획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311151"/>
            <a:ext cx="234872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계획표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39552" y="1873852"/>
          <a:ext cx="8136903" cy="4760760"/>
        </p:xfrm>
        <a:graphic>
          <a:graphicData uri="http://schemas.openxmlformats.org/drawingml/2006/table">
            <a:tbl>
              <a:tblPr/>
              <a:tblGrid>
                <a:gridCol w="1859563"/>
                <a:gridCol w="1568973"/>
                <a:gridCol w="1568973"/>
                <a:gridCol w="1569697"/>
                <a:gridCol w="1569697"/>
              </a:tblGrid>
              <a:tr h="154753">
                <a:tc rowSpan="2"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소작업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6350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정의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3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분석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및 제약 정의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R.3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계획수립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R.4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정리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R.5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요구분석 검토회의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분석서 수정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D.2.1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D.2.2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D.3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D.4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D.5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분석서 검토회의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I-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I.3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파일 구축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I.4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I.5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코딩 검토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T.3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951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0141" y="3090223"/>
            <a:ext cx="372371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정의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10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1235845" y="2143116"/>
            <a:ext cx="3216722" cy="1960566"/>
            <a:chOff x="1042962" y="2000240"/>
            <a:chExt cx="3216722" cy="1960566"/>
          </a:xfrm>
        </p:grpSpPr>
        <p:grpSp>
          <p:nvGrpSpPr>
            <p:cNvPr id="12" name="그룹 29"/>
            <p:cNvGrpSpPr/>
            <p:nvPr/>
          </p:nvGrpSpPr>
          <p:grpSpPr>
            <a:xfrm>
              <a:off x="1042962" y="2005549"/>
              <a:ext cx="3216432" cy="1955257"/>
              <a:chOff x="3286116" y="2143116"/>
              <a:chExt cx="4680000" cy="1214446"/>
            </a:xfrm>
          </p:grpSpPr>
          <p:sp>
            <p:nvSpPr>
              <p:cNvPr id="15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57554" y="2653820"/>
                <a:ext cx="4608562" cy="45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카테고리를 분류하여 각 메뉴에 대한 설명과 그림을 보여준다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4" name="양쪽 모서리가 둥근 사각형 3"/>
            <p:cNvSpPr/>
            <p:nvPr/>
          </p:nvSpPr>
          <p:spPr>
            <a:xfrm>
              <a:off x="1042962" y="200024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메뉴 목록 보기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691433" y="2143116"/>
            <a:ext cx="3216722" cy="1960566"/>
            <a:chOff x="4498550" y="2000240"/>
            <a:chExt cx="3216722" cy="1960566"/>
          </a:xfrm>
        </p:grpSpPr>
        <p:grpSp>
          <p:nvGrpSpPr>
            <p:cNvPr id="19" name="그룹 29"/>
            <p:cNvGrpSpPr/>
            <p:nvPr/>
          </p:nvGrpSpPr>
          <p:grpSpPr>
            <a:xfrm>
              <a:off x="4498550" y="2005549"/>
              <a:ext cx="3216432" cy="1955257"/>
              <a:chOff x="3286116" y="2143116"/>
              <a:chExt cx="4680000" cy="1214446"/>
            </a:xfrm>
          </p:grpSpPr>
          <p:sp>
            <p:nvSpPr>
              <p:cNvPr id="21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57554" y="2653820"/>
                <a:ext cx="4608562" cy="45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추천 메뉴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이벤트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메뉴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지역별 매장 안내 정보를 해당 페이지에 출력한다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20" name="양쪽 모서리가 둥근 사각형 19"/>
            <p:cNvSpPr/>
            <p:nvPr/>
          </p:nvSpPr>
          <p:spPr>
            <a:xfrm>
              <a:off x="4498550" y="200024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DB </a:t>
              </a:r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출력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235845" y="4325954"/>
            <a:ext cx="3216722" cy="1960566"/>
            <a:chOff x="1042962" y="4150030"/>
            <a:chExt cx="3216722" cy="1960566"/>
          </a:xfrm>
        </p:grpSpPr>
        <p:grpSp>
          <p:nvGrpSpPr>
            <p:cNvPr id="24" name="그룹 29"/>
            <p:cNvGrpSpPr/>
            <p:nvPr/>
          </p:nvGrpSpPr>
          <p:grpSpPr>
            <a:xfrm>
              <a:off x="1042962" y="4155339"/>
              <a:ext cx="3216432" cy="1955257"/>
              <a:chOff x="3286116" y="2143116"/>
              <a:chExt cx="4680000" cy="1214446"/>
            </a:xfrm>
          </p:grpSpPr>
          <p:sp>
            <p:nvSpPr>
              <p:cNvPr id="26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357554" y="2653820"/>
                <a:ext cx="4608562" cy="43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손님이 매장을 찾을 수 있도록 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/>
                </a:r>
                <a:b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지도 검색 기능을 활성화한다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25" name="양쪽 모서리가 둥근 사각형 24"/>
            <p:cNvSpPr/>
            <p:nvPr/>
          </p:nvSpPr>
          <p:spPr>
            <a:xfrm>
              <a:off x="1042962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지도 </a:t>
              </a:r>
              <a:r>
                <a: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App </a:t>
              </a:r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91433" y="4325954"/>
            <a:ext cx="3216722" cy="1960566"/>
            <a:chOff x="4498550" y="4150030"/>
            <a:chExt cx="3216722" cy="1960566"/>
          </a:xfrm>
        </p:grpSpPr>
        <p:grpSp>
          <p:nvGrpSpPr>
            <p:cNvPr id="29" name="그룹 29"/>
            <p:cNvGrpSpPr/>
            <p:nvPr/>
          </p:nvGrpSpPr>
          <p:grpSpPr>
            <a:xfrm>
              <a:off x="4498550" y="4155339"/>
              <a:ext cx="3216432" cy="1955257"/>
              <a:chOff x="3286116" y="2143116"/>
              <a:chExt cx="4680000" cy="1214446"/>
            </a:xfrm>
          </p:grpSpPr>
          <p:sp>
            <p:nvSpPr>
              <p:cNvPr id="31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321835" y="2670419"/>
                <a:ext cx="4608562" cy="43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각 기능별 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Section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으로 </a:t>
                </a:r>
                <a:endPara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화면을 전환한다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30" name="양쪽 모서리가 둥근 사각형 29"/>
            <p:cNvSpPr/>
            <p:nvPr/>
          </p:nvSpPr>
          <p:spPr>
            <a:xfrm>
              <a:off x="4498550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기능별 화면 전환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요구사항 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271099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니즈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(Needs)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919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요구사항 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193193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시나리오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08584"/>
              </p:ext>
            </p:extLst>
          </p:nvPr>
        </p:nvGraphicFramePr>
        <p:xfrm>
          <a:off x="539552" y="1988838"/>
          <a:ext cx="8064896" cy="46552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34687"/>
                <a:gridCol w="5630209"/>
              </a:tblGrid>
              <a:tr h="8604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시나리오</a:t>
                      </a:r>
                      <a:endParaRPr lang="en-US" altLang="ko-KR" sz="14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기능 상세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60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메뉴 목록 확인</a:t>
                      </a:r>
                      <a:endParaRPr lang="en-US" altLang="ko-KR" sz="14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스테이크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샐러드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오지타이저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씨푸드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페이버릿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파스타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조리시간 출력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60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지도 </a:t>
                      </a:r>
                      <a:r>
                        <a:rPr lang="en-US" altLang="ko-KR" sz="1400" dirty="0" smtClean="0"/>
                        <a:t>App </a:t>
                      </a:r>
                      <a:r>
                        <a:rPr lang="ko-KR" altLang="en-US" sz="1400" dirty="0" smtClean="0"/>
                        <a:t>서비스</a:t>
                      </a:r>
                      <a:endParaRPr lang="en-US" altLang="ko-KR" sz="14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길안내 버튼을 클릭하여 페이지 이동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길안내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화면에서 지도 매장 검색 버튼을 클릭하여 페이지 이동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매장으로 지도 위치 출력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60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기능별 화면 전환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기능별 버튼을 클릭하여 해당 페이지로 이동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18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9401" y="3090223"/>
            <a:ext cx="338519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구현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95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204094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화면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976013"/>
              </p:ext>
            </p:extLst>
          </p:nvPr>
        </p:nvGraphicFramePr>
        <p:xfrm>
          <a:off x="539552" y="1911377"/>
          <a:ext cx="8064896" cy="48349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32448"/>
                <a:gridCol w="4032448"/>
              </a:tblGrid>
              <a:tr h="584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파일 이름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4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mMain.jsp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4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정보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mMenuFinder.jsp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4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영업안내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mBusiness.jsp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248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길 안내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/>
                        <a:t>mGuideWayStart.jsp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mGuideWay.jsp</a:t>
                      </a:r>
                      <a:endParaRPr lang="en-US" altLang="ko-KR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mGuideWayLocation.jsp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584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프로젝트 안내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mProject.jsp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48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공용 스타일 시트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WACHproject.css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865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01397" y="1723024"/>
            <a:ext cx="7579248" cy="5090352"/>
            <a:chOff x="901397" y="1723024"/>
            <a:chExt cx="7579248" cy="5090352"/>
          </a:xfrm>
        </p:grpSpPr>
        <p:grpSp>
          <p:nvGrpSpPr>
            <p:cNvPr id="3" name="그룹 2"/>
            <p:cNvGrpSpPr/>
            <p:nvPr/>
          </p:nvGrpSpPr>
          <p:grpSpPr>
            <a:xfrm>
              <a:off x="901397" y="1848202"/>
              <a:ext cx="4198187" cy="4767340"/>
              <a:chOff x="1357290" y="1820906"/>
              <a:chExt cx="4198187" cy="4767340"/>
            </a:xfrm>
          </p:grpSpPr>
          <p:sp>
            <p:nvSpPr>
              <p:cNvPr id="15" name="타원 14"/>
              <p:cNvSpPr/>
              <p:nvPr/>
            </p:nvSpPr>
            <p:spPr bwMode="auto">
              <a:xfrm>
                <a:off x="1357290" y="1820906"/>
                <a:ext cx="1266878" cy="1266878"/>
              </a:xfrm>
              <a:prstGeom prst="ellipse">
                <a:avLst/>
              </a:prstGeom>
              <a:solidFill>
                <a:srgbClr val="A4BF3A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Client Side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 bwMode="auto">
              <a:xfrm>
                <a:off x="1357290" y="3573519"/>
                <a:ext cx="1266878" cy="1266878"/>
              </a:xfrm>
              <a:prstGeom prst="ellipse">
                <a:avLst/>
              </a:prstGeom>
              <a:solidFill>
                <a:srgbClr val="FFBF00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Server Side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 bwMode="auto">
              <a:xfrm>
                <a:off x="3679057" y="3268748"/>
                <a:ext cx="1876420" cy="1876420"/>
              </a:xfrm>
              <a:prstGeom prst="ellipse">
                <a:avLst/>
              </a:prstGeom>
              <a:solidFill>
                <a:srgbClr val="FB625C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Mobile</a:t>
                </a:r>
                <a:b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Web Application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07355" y="2863933"/>
                <a:ext cx="8001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+</a:t>
                </a:r>
                <a:endPara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 bwMode="auto">
              <a:xfrm>
                <a:off x="1357290" y="5321368"/>
                <a:ext cx="1266878" cy="1266878"/>
              </a:xfrm>
              <a:prstGeom prst="ellipse">
                <a:avLst/>
              </a:prstGeom>
              <a:solidFill>
                <a:srgbClr val="11A6FF"/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r>
                  <a:rPr lang="en-US" altLang="ko-KR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Database</a:t>
                </a:r>
                <a:endPara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pic>
            <p:nvPicPr>
              <p:cNvPr id="31" name="그림 30" descr="arrow_6_gray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21801" y="3945028"/>
                <a:ext cx="694220" cy="642942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607355" y="4587960"/>
                <a:ext cx="8001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+</a:t>
                </a:r>
                <a:endPara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801250" y="1723024"/>
              <a:ext cx="2679395" cy="5090352"/>
              <a:chOff x="5801250" y="1723024"/>
              <a:chExt cx="2679395" cy="509035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822197" y="1723024"/>
                <a:ext cx="2658448" cy="1620303"/>
                <a:chOff x="5822197" y="1530918"/>
                <a:chExt cx="2658448" cy="1620303"/>
              </a:xfrm>
            </p:grpSpPr>
            <p:sp>
              <p:nvSpPr>
                <p:cNvPr id="30" name="AutoShape 2"/>
                <p:cNvSpPr>
                  <a:spLocks noChangeArrowheads="1"/>
                </p:cNvSpPr>
                <p:nvPr/>
              </p:nvSpPr>
              <p:spPr bwMode="gray">
                <a:xfrm>
                  <a:off x="5822197" y="1535306"/>
                  <a:ext cx="2658208" cy="1615915"/>
                </a:xfrm>
                <a:prstGeom prst="roundRect">
                  <a:avLst>
                    <a:gd name="adj" fmla="val 5972"/>
                  </a:avLst>
                </a:prstGeom>
                <a:solidFill>
                  <a:schemeClr val="bg1"/>
                </a:solidFill>
                <a:ln w="6350" algn="ctr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blurRad="50800" dist="25400" dir="402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none" lIns="72000" tIns="72000" rIns="72000" bIns="7200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kumimoji="1" lang="ko-KR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양쪽 모서리가 둥근 사각형 28"/>
                <p:cNvSpPr/>
                <p:nvPr/>
              </p:nvSpPr>
              <p:spPr>
                <a:xfrm>
                  <a:off x="5822197" y="1530918"/>
                  <a:ext cx="2658448" cy="460622"/>
                </a:xfrm>
                <a:prstGeom prst="round2SameRect">
                  <a:avLst>
                    <a:gd name="adj1" fmla="val 18572"/>
                    <a:gd name="adj2" fmla="val 0"/>
                  </a:avLst>
                </a:prstGeom>
                <a:solidFill>
                  <a:srgbClr val="A4BF3A"/>
                </a:solidFill>
                <a:ln w="12700" algn="ctr">
                  <a:noFill/>
                  <a:round/>
                  <a:headEnd/>
                  <a:tailEnd/>
                </a:ln>
                <a:effectLst/>
              </p:spPr>
              <p:txBody>
                <a:bodyPr vert="horz" wrap="non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801688"/>
                  <a:r>
                    <a:rPr lang="ko-KR" altLang="en-US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   </a:t>
                  </a:r>
                  <a:r>
                    <a:rPr lang="en-US" altLang="ko-KR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Client Side</a:t>
                  </a:r>
                  <a:endParaRPr lang="ko-KR" altLang="ko-KR" sz="15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6" name="Freeform 96"/>
                <p:cNvSpPr>
                  <a:spLocks/>
                </p:cNvSpPr>
                <p:nvPr/>
              </p:nvSpPr>
              <p:spPr bwMode="auto">
                <a:xfrm>
                  <a:off x="5862533" y="1653769"/>
                  <a:ext cx="169360" cy="205393"/>
                </a:xfrm>
                <a:custGeom>
                  <a:avLst/>
                  <a:gdLst/>
                  <a:ahLst/>
                  <a:cxnLst>
                    <a:cxn ang="0">
                      <a:pos x="101" y="126"/>
                    </a:cxn>
                    <a:cxn ang="0">
                      <a:pos x="93" y="96"/>
                    </a:cxn>
                    <a:cxn ang="0">
                      <a:pos x="139" y="39"/>
                    </a:cxn>
                    <a:cxn ang="0">
                      <a:pos x="86" y="0"/>
                    </a:cxn>
                    <a:cxn ang="0">
                      <a:pos x="31" y="56"/>
                    </a:cxn>
                    <a:cxn ang="0">
                      <a:pos x="45" y="92"/>
                    </a:cxn>
                    <a:cxn ang="0">
                      <a:pos x="0" y="162"/>
                    </a:cxn>
                    <a:cxn ang="0">
                      <a:pos x="67" y="183"/>
                    </a:cxn>
                    <a:cxn ang="0">
                      <a:pos x="101" y="126"/>
                    </a:cxn>
                  </a:cxnLst>
                  <a:rect l="0" t="0" r="r" b="b"/>
                  <a:pathLst>
                    <a:path w="139" h="183">
                      <a:moveTo>
                        <a:pt x="101" y="126"/>
                      </a:moveTo>
                      <a:cubicBezTo>
                        <a:pt x="96" y="117"/>
                        <a:pt x="93" y="107"/>
                        <a:pt x="93" y="96"/>
                      </a:cubicBezTo>
                      <a:cubicBezTo>
                        <a:pt x="93" y="68"/>
                        <a:pt x="113" y="45"/>
                        <a:pt x="139" y="39"/>
                      </a:cubicBezTo>
                      <a:cubicBezTo>
                        <a:pt x="132" y="17"/>
                        <a:pt x="111" y="0"/>
                        <a:pt x="86" y="0"/>
                      </a:cubicBezTo>
                      <a:cubicBezTo>
                        <a:pt x="56" y="0"/>
                        <a:pt x="31" y="25"/>
                        <a:pt x="31" y="56"/>
                      </a:cubicBezTo>
                      <a:cubicBezTo>
                        <a:pt x="31" y="70"/>
                        <a:pt x="36" y="83"/>
                        <a:pt x="45" y="92"/>
                      </a:cubicBezTo>
                      <a:cubicBezTo>
                        <a:pt x="20" y="106"/>
                        <a:pt x="2" y="132"/>
                        <a:pt x="0" y="162"/>
                      </a:cubicBezTo>
                      <a:cubicBezTo>
                        <a:pt x="19" y="173"/>
                        <a:pt x="42" y="181"/>
                        <a:pt x="67" y="183"/>
                      </a:cubicBezTo>
                      <a:cubicBezTo>
                        <a:pt x="70" y="160"/>
                        <a:pt x="83" y="139"/>
                        <a:pt x="101" y="1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  <p:sp>
              <p:nvSpPr>
                <p:cNvPr id="47" name="Freeform 97"/>
                <p:cNvSpPr>
                  <a:spLocks/>
                </p:cNvSpPr>
                <p:nvPr/>
              </p:nvSpPr>
              <p:spPr bwMode="auto">
                <a:xfrm>
                  <a:off x="5959513" y="1715671"/>
                  <a:ext cx="183643" cy="179133"/>
                </a:xfrm>
                <a:custGeom>
                  <a:avLst/>
                  <a:gdLst/>
                  <a:ahLst/>
                  <a:cxnLst>
                    <a:cxn ang="0">
                      <a:pos x="0" y="140"/>
                    </a:cxn>
                    <a:cxn ang="0">
                      <a:pos x="75" y="160"/>
                    </a:cxn>
                    <a:cxn ang="0">
                      <a:pos x="151" y="140"/>
                    </a:cxn>
                    <a:cxn ang="0">
                      <a:pos x="112" y="80"/>
                    </a:cxn>
                    <a:cxn ang="0">
                      <a:pos x="124" y="48"/>
                    </a:cxn>
                    <a:cxn ang="0">
                      <a:pos x="75" y="0"/>
                    </a:cxn>
                    <a:cxn ang="0">
                      <a:pos x="27" y="48"/>
                    </a:cxn>
                    <a:cxn ang="0">
                      <a:pos x="39" y="80"/>
                    </a:cxn>
                    <a:cxn ang="0">
                      <a:pos x="0" y="140"/>
                    </a:cxn>
                  </a:cxnLst>
                  <a:rect l="0" t="0" r="r" b="b"/>
                  <a:pathLst>
                    <a:path w="151" h="160">
                      <a:moveTo>
                        <a:pt x="0" y="140"/>
                      </a:moveTo>
                      <a:cubicBezTo>
                        <a:pt x="22" y="153"/>
                        <a:pt x="48" y="160"/>
                        <a:pt x="75" y="160"/>
                      </a:cubicBezTo>
                      <a:cubicBezTo>
                        <a:pt x="103" y="160"/>
                        <a:pt x="129" y="153"/>
                        <a:pt x="151" y="140"/>
                      </a:cubicBezTo>
                      <a:cubicBezTo>
                        <a:pt x="149" y="114"/>
                        <a:pt x="133" y="92"/>
                        <a:pt x="112" y="80"/>
                      </a:cubicBezTo>
                      <a:cubicBezTo>
                        <a:pt x="119" y="72"/>
                        <a:pt x="124" y="60"/>
                        <a:pt x="124" y="48"/>
                      </a:cubicBezTo>
                      <a:cubicBezTo>
                        <a:pt x="124" y="21"/>
                        <a:pt x="102" y="0"/>
                        <a:pt x="75" y="0"/>
                      </a:cubicBezTo>
                      <a:cubicBezTo>
                        <a:pt x="49" y="0"/>
                        <a:pt x="27" y="21"/>
                        <a:pt x="27" y="48"/>
                      </a:cubicBezTo>
                      <a:cubicBezTo>
                        <a:pt x="27" y="60"/>
                        <a:pt x="32" y="72"/>
                        <a:pt x="39" y="80"/>
                      </a:cubicBezTo>
                      <a:cubicBezTo>
                        <a:pt x="18" y="92"/>
                        <a:pt x="2" y="114"/>
                        <a:pt x="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5821957" y="3453868"/>
                <a:ext cx="2658448" cy="1620304"/>
                <a:chOff x="5821957" y="3261762"/>
                <a:chExt cx="2658448" cy="1620304"/>
              </a:xfrm>
            </p:grpSpPr>
            <p:sp>
              <p:nvSpPr>
                <p:cNvPr id="25" name="AutoShape 2"/>
                <p:cNvSpPr>
                  <a:spLocks noChangeArrowheads="1"/>
                </p:cNvSpPr>
                <p:nvPr/>
              </p:nvSpPr>
              <p:spPr bwMode="gray">
                <a:xfrm>
                  <a:off x="5821957" y="3266151"/>
                  <a:ext cx="2658208" cy="1615915"/>
                </a:xfrm>
                <a:prstGeom prst="roundRect">
                  <a:avLst>
                    <a:gd name="adj" fmla="val 5972"/>
                  </a:avLst>
                </a:prstGeom>
                <a:solidFill>
                  <a:schemeClr val="bg1"/>
                </a:solidFill>
                <a:ln w="6350" algn="ctr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blurRad="50800" dist="25400" dir="402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none" lIns="72000" tIns="72000" rIns="72000" bIns="7200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kumimoji="1" lang="ko-KR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1" name="양쪽 모서리가 둥근 사각형 20"/>
                <p:cNvSpPr/>
                <p:nvPr/>
              </p:nvSpPr>
              <p:spPr>
                <a:xfrm>
                  <a:off x="5821957" y="3261762"/>
                  <a:ext cx="2658448" cy="460623"/>
                </a:xfrm>
                <a:prstGeom prst="round2SameRect">
                  <a:avLst>
                    <a:gd name="adj1" fmla="val 18572"/>
                    <a:gd name="adj2" fmla="val 0"/>
                  </a:avLst>
                </a:prstGeom>
                <a:solidFill>
                  <a:srgbClr val="FFBF00"/>
                </a:solidFill>
                <a:ln w="12700" algn="ctr">
                  <a:noFill/>
                  <a:round/>
                  <a:headEnd/>
                  <a:tailEnd/>
                </a:ln>
                <a:effectLst/>
              </p:spPr>
              <p:txBody>
                <a:bodyPr vert="horz" wrap="non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801688"/>
                  <a:r>
                    <a:rPr lang="ko-KR" altLang="en-US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   </a:t>
                  </a:r>
                  <a:r>
                    <a:rPr lang="en-US" altLang="ko-KR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Server Side</a:t>
                  </a:r>
                  <a:endParaRPr lang="ko-KR" altLang="ko-KR" sz="15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5862533" y="3376761"/>
                  <a:ext cx="169360" cy="205393"/>
                </a:xfrm>
                <a:custGeom>
                  <a:avLst/>
                  <a:gdLst/>
                  <a:ahLst/>
                  <a:cxnLst>
                    <a:cxn ang="0">
                      <a:pos x="101" y="126"/>
                    </a:cxn>
                    <a:cxn ang="0">
                      <a:pos x="93" y="96"/>
                    </a:cxn>
                    <a:cxn ang="0">
                      <a:pos x="139" y="39"/>
                    </a:cxn>
                    <a:cxn ang="0">
                      <a:pos x="86" y="0"/>
                    </a:cxn>
                    <a:cxn ang="0">
                      <a:pos x="31" y="56"/>
                    </a:cxn>
                    <a:cxn ang="0">
                      <a:pos x="45" y="92"/>
                    </a:cxn>
                    <a:cxn ang="0">
                      <a:pos x="0" y="162"/>
                    </a:cxn>
                    <a:cxn ang="0">
                      <a:pos x="67" y="183"/>
                    </a:cxn>
                    <a:cxn ang="0">
                      <a:pos x="101" y="126"/>
                    </a:cxn>
                  </a:cxnLst>
                  <a:rect l="0" t="0" r="r" b="b"/>
                  <a:pathLst>
                    <a:path w="139" h="183">
                      <a:moveTo>
                        <a:pt x="101" y="126"/>
                      </a:moveTo>
                      <a:cubicBezTo>
                        <a:pt x="96" y="117"/>
                        <a:pt x="93" y="107"/>
                        <a:pt x="93" y="96"/>
                      </a:cubicBezTo>
                      <a:cubicBezTo>
                        <a:pt x="93" y="68"/>
                        <a:pt x="113" y="45"/>
                        <a:pt x="139" y="39"/>
                      </a:cubicBezTo>
                      <a:cubicBezTo>
                        <a:pt x="132" y="17"/>
                        <a:pt x="111" y="0"/>
                        <a:pt x="86" y="0"/>
                      </a:cubicBezTo>
                      <a:cubicBezTo>
                        <a:pt x="56" y="0"/>
                        <a:pt x="31" y="25"/>
                        <a:pt x="31" y="56"/>
                      </a:cubicBezTo>
                      <a:cubicBezTo>
                        <a:pt x="31" y="70"/>
                        <a:pt x="36" y="83"/>
                        <a:pt x="45" y="92"/>
                      </a:cubicBezTo>
                      <a:cubicBezTo>
                        <a:pt x="20" y="106"/>
                        <a:pt x="2" y="132"/>
                        <a:pt x="0" y="162"/>
                      </a:cubicBezTo>
                      <a:cubicBezTo>
                        <a:pt x="19" y="173"/>
                        <a:pt x="42" y="181"/>
                        <a:pt x="67" y="183"/>
                      </a:cubicBezTo>
                      <a:cubicBezTo>
                        <a:pt x="70" y="160"/>
                        <a:pt x="83" y="139"/>
                        <a:pt x="101" y="1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  <p:sp>
              <p:nvSpPr>
                <p:cNvPr id="50" name="Freeform 97"/>
                <p:cNvSpPr>
                  <a:spLocks/>
                </p:cNvSpPr>
                <p:nvPr/>
              </p:nvSpPr>
              <p:spPr bwMode="auto">
                <a:xfrm>
                  <a:off x="5959513" y="3438663"/>
                  <a:ext cx="183643" cy="179133"/>
                </a:xfrm>
                <a:custGeom>
                  <a:avLst/>
                  <a:gdLst/>
                  <a:ahLst/>
                  <a:cxnLst>
                    <a:cxn ang="0">
                      <a:pos x="0" y="140"/>
                    </a:cxn>
                    <a:cxn ang="0">
                      <a:pos x="75" y="160"/>
                    </a:cxn>
                    <a:cxn ang="0">
                      <a:pos x="151" y="140"/>
                    </a:cxn>
                    <a:cxn ang="0">
                      <a:pos x="112" y="80"/>
                    </a:cxn>
                    <a:cxn ang="0">
                      <a:pos x="124" y="48"/>
                    </a:cxn>
                    <a:cxn ang="0">
                      <a:pos x="75" y="0"/>
                    </a:cxn>
                    <a:cxn ang="0">
                      <a:pos x="27" y="48"/>
                    </a:cxn>
                    <a:cxn ang="0">
                      <a:pos x="39" y="80"/>
                    </a:cxn>
                    <a:cxn ang="0">
                      <a:pos x="0" y="140"/>
                    </a:cxn>
                  </a:cxnLst>
                  <a:rect l="0" t="0" r="r" b="b"/>
                  <a:pathLst>
                    <a:path w="151" h="160">
                      <a:moveTo>
                        <a:pt x="0" y="140"/>
                      </a:moveTo>
                      <a:cubicBezTo>
                        <a:pt x="22" y="153"/>
                        <a:pt x="48" y="160"/>
                        <a:pt x="75" y="160"/>
                      </a:cubicBezTo>
                      <a:cubicBezTo>
                        <a:pt x="103" y="160"/>
                        <a:pt x="129" y="153"/>
                        <a:pt x="151" y="140"/>
                      </a:cubicBezTo>
                      <a:cubicBezTo>
                        <a:pt x="149" y="114"/>
                        <a:pt x="133" y="92"/>
                        <a:pt x="112" y="80"/>
                      </a:cubicBezTo>
                      <a:cubicBezTo>
                        <a:pt x="119" y="72"/>
                        <a:pt x="124" y="60"/>
                        <a:pt x="124" y="48"/>
                      </a:cubicBezTo>
                      <a:cubicBezTo>
                        <a:pt x="124" y="21"/>
                        <a:pt x="102" y="0"/>
                        <a:pt x="75" y="0"/>
                      </a:cubicBezTo>
                      <a:cubicBezTo>
                        <a:pt x="49" y="0"/>
                        <a:pt x="27" y="21"/>
                        <a:pt x="27" y="48"/>
                      </a:cubicBezTo>
                      <a:cubicBezTo>
                        <a:pt x="27" y="60"/>
                        <a:pt x="32" y="72"/>
                        <a:pt x="39" y="80"/>
                      </a:cubicBezTo>
                      <a:cubicBezTo>
                        <a:pt x="18" y="92"/>
                        <a:pt x="2" y="114"/>
                        <a:pt x="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5821957" y="5193073"/>
                <a:ext cx="2658448" cy="1620303"/>
                <a:chOff x="5821957" y="5000967"/>
                <a:chExt cx="2658448" cy="1620303"/>
              </a:xfrm>
            </p:grpSpPr>
            <p:sp>
              <p:nvSpPr>
                <p:cNvPr id="40" name="AutoShape 2"/>
                <p:cNvSpPr>
                  <a:spLocks noChangeArrowheads="1"/>
                </p:cNvSpPr>
                <p:nvPr/>
              </p:nvSpPr>
              <p:spPr bwMode="gray">
                <a:xfrm>
                  <a:off x="5821957" y="5005355"/>
                  <a:ext cx="2658208" cy="1615915"/>
                </a:xfrm>
                <a:prstGeom prst="roundRect">
                  <a:avLst>
                    <a:gd name="adj" fmla="val 5972"/>
                  </a:avLst>
                </a:prstGeom>
                <a:solidFill>
                  <a:schemeClr val="bg1"/>
                </a:solidFill>
                <a:ln w="6350" algn="ctr">
                  <a:solidFill>
                    <a:srgbClr val="B2B2B2"/>
                  </a:solidFill>
                  <a:round/>
                  <a:headEnd/>
                  <a:tailEnd/>
                </a:ln>
                <a:effectLst>
                  <a:outerShdw blurRad="50800" dist="25400" dir="402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none" lIns="72000" tIns="72000" rIns="72000" bIns="7200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kumimoji="1" lang="ko-KR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>
                  <a:off x="5821957" y="5000967"/>
                  <a:ext cx="2658448" cy="460622"/>
                </a:xfrm>
                <a:prstGeom prst="round2SameRect">
                  <a:avLst>
                    <a:gd name="adj1" fmla="val 18572"/>
                    <a:gd name="adj2" fmla="val 0"/>
                  </a:avLst>
                </a:prstGeom>
                <a:solidFill>
                  <a:srgbClr val="11A6FF"/>
                </a:solidFill>
                <a:ln w="12700" algn="ctr">
                  <a:noFill/>
                  <a:round/>
                  <a:headEnd/>
                  <a:tailEnd/>
                </a:ln>
                <a:effectLst/>
              </p:spPr>
              <p:txBody>
                <a:bodyPr vert="horz" wrap="none" lIns="72000" tIns="72000" rIns="72000" bIns="72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801688"/>
                  <a:r>
                    <a:rPr lang="ko-KR" altLang="en-US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   </a:t>
                  </a:r>
                  <a:r>
                    <a:rPr lang="en-US" altLang="ko-KR" sz="15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Database</a:t>
                  </a:r>
                  <a:endParaRPr lang="ko-KR" altLang="ko-KR" sz="15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2" name="Freeform 96"/>
                <p:cNvSpPr>
                  <a:spLocks/>
                </p:cNvSpPr>
                <p:nvPr/>
              </p:nvSpPr>
              <p:spPr bwMode="auto">
                <a:xfrm>
                  <a:off x="5862533" y="5110760"/>
                  <a:ext cx="169360" cy="205393"/>
                </a:xfrm>
                <a:custGeom>
                  <a:avLst/>
                  <a:gdLst/>
                  <a:ahLst/>
                  <a:cxnLst>
                    <a:cxn ang="0">
                      <a:pos x="101" y="126"/>
                    </a:cxn>
                    <a:cxn ang="0">
                      <a:pos x="93" y="96"/>
                    </a:cxn>
                    <a:cxn ang="0">
                      <a:pos x="139" y="39"/>
                    </a:cxn>
                    <a:cxn ang="0">
                      <a:pos x="86" y="0"/>
                    </a:cxn>
                    <a:cxn ang="0">
                      <a:pos x="31" y="56"/>
                    </a:cxn>
                    <a:cxn ang="0">
                      <a:pos x="45" y="92"/>
                    </a:cxn>
                    <a:cxn ang="0">
                      <a:pos x="0" y="162"/>
                    </a:cxn>
                    <a:cxn ang="0">
                      <a:pos x="67" y="183"/>
                    </a:cxn>
                    <a:cxn ang="0">
                      <a:pos x="101" y="126"/>
                    </a:cxn>
                  </a:cxnLst>
                  <a:rect l="0" t="0" r="r" b="b"/>
                  <a:pathLst>
                    <a:path w="139" h="183">
                      <a:moveTo>
                        <a:pt x="101" y="126"/>
                      </a:moveTo>
                      <a:cubicBezTo>
                        <a:pt x="96" y="117"/>
                        <a:pt x="93" y="107"/>
                        <a:pt x="93" y="96"/>
                      </a:cubicBezTo>
                      <a:cubicBezTo>
                        <a:pt x="93" y="68"/>
                        <a:pt x="113" y="45"/>
                        <a:pt x="139" y="39"/>
                      </a:cubicBezTo>
                      <a:cubicBezTo>
                        <a:pt x="132" y="17"/>
                        <a:pt x="111" y="0"/>
                        <a:pt x="86" y="0"/>
                      </a:cubicBezTo>
                      <a:cubicBezTo>
                        <a:pt x="56" y="0"/>
                        <a:pt x="31" y="25"/>
                        <a:pt x="31" y="56"/>
                      </a:cubicBezTo>
                      <a:cubicBezTo>
                        <a:pt x="31" y="70"/>
                        <a:pt x="36" y="83"/>
                        <a:pt x="45" y="92"/>
                      </a:cubicBezTo>
                      <a:cubicBezTo>
                        <a:pt x="20" y="106"/>
                        <a:pt x="2" y="132"/>
                        <a:pt x="0" y="162"/>
                      </a:cubicBezTo>
                      <a:cubicBezTo>
                        <a:pt x="19" y="173"/>
                        <a:pt x="42" y="181"/>
                        <a:pt x="67" y="183"/>
                      </a:cubicBezTo>
                      <a:cubicBezTo>
                        <a:pt x="70" y="160"/>
                        <a:pt x="83" y="139"/>
                        <a:pt x="101" y="1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  <p:sp>
              <p:nvSpPr>
                <p:cNvPr id="53" name="Freeform 97"/>
                <p:cNvSpPr>
                  <a:spLocks/>
                </p:cNvSpPr>
                <p:nvPr/>
              </p:nvSpPr>
              <p:spPr bwMode="auto">
                <a:xfrm>
                  <a:off x="5959513" y="5172662"/>
                  <a:ext cx="183643" cy="179133"/>
                </a:xfrm>
                <a:custGeom>
                  <a:avLst/>
                  <a:gdLst/>
                  <a:ahLst/>
                  <a:cxnLst>
                    <a:cxn ang="0">
                      <a:pos x="0" y="140"/>
                    </a:cxn>
                    <a:cxn ang="0">
                      <a:pos x="75" y="160"/>
                    </a:cxn>
                    <a:cxn ang="0">
                      <a:pos x="151" y="140"/>
                    </a:cxn>
                    <a:cxn ang="0">
                      <a:pos x="112" y="80"/>
                    </a:cxn>
                    <a:cxn ang="0">
                      <a:pos x="124" y="48"/>
                    </a:cxn>
                    <a:cxn ang="0">
                      <a:pos x="75" y="0"/>
                    </a:cxn>
                    <a:cxn ang="0">
                      <a:pos x="27" y="48"/>
                    </a:cxn>
                    <a:cxn ang="0">
                      <a:pos x="39" y="80"/>
                    </a:cxn>
                    <a:cxn ang="0">
                      <a:pos x="0" y="140"/>
                    </a:cxn>
                  </a:cxnLst>
                  <a:rect l="0" t="0" r="r" b="b"/>
                  <a:pathLst>
                    <a:path w="151" h="160">
                      <a:moveTo>
                        <a:pt x="0" y="140"/>
                      </a:moveTo>
                      <a:cubicBezTo>
                        <a:pt x="22" y="153"/>
                        <a:pt x="48" y="160"/>
                        <a:pt x="75" y="160"/>
                      </a:cubicBezTo>
                      <a:cubicBezTo>
                        <a:pt x="103" y="160"/>
                        <a:pt x="129" y="153"/>
                        <a:pt x="151" y="140"/>
                      </a:cubicBezTo>
                      <a:cubicBezTo>
                        <a:pt x="149" y="114"/>
                        <a:pt x="133" y="92"/>
                        <a:pt x="112" y="80"/>
                      </a:cubicBezTo>
                      <a:cubicBezTo>
                        <a:pt x="119" y="72"/>
                        <a:pt x="124" y="60"/>
                        <a:pt x="124" y="48"/>
                      </a:cubicBezTo>
                      <a:cubicBezTo>
                        <a:pt x="124" y="21"/>
                        <a:pt x="102" y="0"/>
                        <a:pt x="75" y="0"/>
                      </a:cubicBezTo>
                      <a:cubicBezTo>
                        <a:pt x="49" y="0"/>
                        <a:pt x="27" y="21"/>
                        <a:pt x="27" y="48"/>
                      </a:cubicBezTo>
                      <a:cubicBezTo>
                        <a:pt x="27" y="60"/>
                        <a:pt x="32" y="72"/>
                        <a:pt x="39" y="80"/>
                      </a:cubicBezTo>
                      <a:cubicBezTo>
                        <a:pt x="18" y="92"/>
                        <a:pt x="2" y="114"/>
                        <a:pt x="0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dirty="0">
                    <a:solidFill>
                      <a:schemeClr val="accent4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960108" y="2276872"/>
                <a:ext cx="1280846" cy="1001883"/>
                <a:chOff x="3668708" y="2155569"/>
                <a:chExt cx="1549824" cy="1466857"/>
              </a:xfrm>
            </p:grpSpPr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8708" y="2155569"/>
                  <a:ext cx="1549824" cy="1466857"/>
                </a:xfrm>
                <a:prstGeom prst="rect">
                  <a:avLst/>
                </a:prstGeom>
              </p:spPr>
            </p:pic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31553" y="2914489"/>
                  <a:ext cx="636109" cy="150513"/>
                </a:xfrm>
                <a:prstGeom prst="rect">
                  <a:avLst/>
                </a:prstGeom>
              </p:spPr>
            </p:pic>
          </p:grpSp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525" b="20707"/>
              <a:stretch/>
            </p:blipFill>
            <p:spPr>
              <a:xfrm>
                <a:off x="7312962" y="2492896"/>
                <a:ext cx="1003454" cy="594888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336" y="5877272"/>
                <a:ext cx="712260" cy="710974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82" t="14172" r="22035" b="14008"/>
              <a:stretch/>
            </p:blipFill>
            <p:spPr>
              <a:xfrm>
                <a:off x="7530677" y="4032081"/>
                <a:ext cx="929755" cy="95905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485" y="3974494"/>
                <a:ext cx="1073771" cy="107377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1176" y="4043856"/>
                <a:ext cx="869099" cy="1016668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1250" y="5661248"/>
                <a:ext cx="1073771" cy="1073771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941" y="5730610"/>
                <a:ext cx="869099" cy="1016668"/>
              </a:xfrm>
              <a:prstGeom prst="rect">
                <a:avLst/>
              </a:prstGeom>
            </p:spPr>
          </p:pic>
        </p:grpSp>
      </p:grp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8596" y="1311151"/>
            <a:ext cx="234872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시스템 구성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272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452239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 구조 및 동작 과정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95497" y="2132856"/>
            <a:ext cx="8668991" cy="4536504"/>
            <a:chOff x="295497" y="2295402"/>
            <a:chExt cx="8668991" cy="4536504"/>
          </a:xfrm>
        </p:grpSpPr>
        <p:grpSp>
          <p:nvGrpSpPr>
            <p:cNvPr id="34" name="그룹 33"/>
            <p:cNvGrpSpPr/>
            <p:nvPr/>
          </p:nvGrpSpPr>
          <p:grpSpPr>
            <a:xfrm>
              <a:off x="3394382" y="4077072"/>
              <a:ext cx="2350665" cy="2357978"/>
              <a:chOff x="5042972" y="2778665"/>
              <a:chExt cx="2136968" cy="1948742"/>
            </a:xfrm>
          </p:grpSpPr>
          <p:sp>
            <p:nvSpPr>
              <p:cNvPr id="54" name="정육면체 53"/>
              <p:cNvSpPr/>
              <p:nvPr/>
            </p:nvSpPr>
            <p:spPr bwMode="auto">
              <a:xfrm>
                <a:off x="5051572" y="4077072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A4BF3A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정육면체 54"/>
              <p:cNvSpPr/>
              <p:nvPr/>
            </p:nvSpPr>
            <p:spPr bwMode="auto">
              <a:xfrm>
                <a:off x="5042972" y="3644269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11A6FF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정육면체 55"/>
              <p:cNvSpPr/>
              <p:nvPr/>
            </p:nvSpPr>
            <p:spPr bwMode="auto">
              <a:xfrm>
                <a:off x="5042972" y="3211467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FB625C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정육면체 56"/>
              <p:cNvSpPr/>
              <p:nvPr/>
            </p:nvSpPr>
            <p:spPr bwMode="auto">
              <a:xfrm>
                <a:off x="5042972" y="2778665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FFBF00">
                  <a:alpha val="80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35" name="정육면체 34"/>
            <p:cNvSpPr/>
            <p:nvPr/>
          </p:nvSpPr>
          <p:spPr bwMode="auto">
            <a:xfrm flipH="1">
              <a:off x="3333850" y="2295402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WACH_Define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6" name="정육면체 35"/>
            <p:cNvSpPr/>
            <p:nvPr/>
          </p:nvSpPr>
          <p:spPr bwMode="auto">
            <a:xfrm flipH="1">
              <a:off x="295499" y="3645024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mMain.jsp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정육면체 36"/>
            <p:cNvSpPr/>
            <p:nvPr/>
          </p:nvSpPr>
          <p:spPr bwMode="auto">
            <a:xfrm flipH="1">
              <a:off x="6300192" y="3645024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WACH_Bean</a:t>
              </a:r>
              <a:endParaRPr lang="ko-KR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8" name="정육면체 37"/>
            <p:cNvSpPr/>
            <p:nvPr/>
          </p:nvSpPr>
          <p:spPr bwMode="auto">
            <a:xfrm flipH="1">
              <a:off x="295497" y="4702044"/>
              <a:ext cx="2476301" cy="1895307"/>
            </a:xfrm>
            <a:prstGeom prst="cube">
              <a:avLst>
                <a:gd name="adj" fmla="val 2577"/>
              </a:avLst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mMain.jsp</a:t>
              </a:r>
              <a:endParaRPr lang="en-US" altLang="ko-KR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mMenuFinder.jsp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5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mBusiness.jsp</a:t>
              </a:r>
              <a:endParaRPr lang="en-US" altLang="ko-KR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mGuideWay.jsp</a:t>
              </a:r>
              <a:endPara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>
                <a:lnSpc>
                  <a:spcPct val="150000"/>
                </a:lnSpc>
              </a:pPr>
              <a:r>
                <a:rPr lang="en-US" altLang="ko-KR" sz="15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mProject.jsp</a:t>
              </a:r>
              <a:endParaRPr lang="en-US" altLang="ko-KR" sz="1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209" y="5104852"/>
              <a:ext cx="1446192" cy="1492500"/>
            </a:xfrm>
            <a:prstGeom prst="rect">
              <a:avLst/>
            </a:prstGeom>
          </p:spPr>
        </p:pic>
        <p:pic>
          <p:nvPicPr>
            <p:cNvPr id="40" name="그림 39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031" y="3637934"/>
              <a:ext cx="474161" cy="439138"/>
            </a:xfrm>
            <a:prstGeom prst="rect">
              <a:avLst/>
            </a:prstGeom>
          </p:spPr>
        </p:pic>
        <p:pic>
          <p:nvPicPr>
            <p:cNvPr id="41" name="그림 40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781952" y="4077072"/>
              <a:ext cx="474161" cy="439138"/>
            </a:xfrm>
            <a:prstGeom prst="rect">
              <a:avLst/>
            </a:prstGeom>
          </p:spPr>
        </p:pic>
        <p:pic>
          <p:nvPicPr>
            <p:cNvPr id="42" name="그림 41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30189" y="3374504"/>
              <a:ext cx="474161" cy="439138"/>
            </a:xfrm>
            <a:prstGeom prst="rect">
              <a:avLst/>
            </a:prstGeom>
          </p:spPr>
        </p:pic>
        <p:pic>
          <p:nvPicPr>
            <p:cNvPr id="43" name="그림 42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3703" y="3907433"/>
              <a:ext cx="474161" cy="439138"/>
            </a:xfrm>
            <a:prstGeom prst="rect">
              <a:avLst/>
            </a:prstGeom>
          </p:spPr>
        </p:pic>
        <p:pic>
          <p:nvPicPr>
            <p:cNvPr id="44" name="그림 43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797036" y="5456664"/>
              <a:ext cx="474161" cy="439138"/>
            </a:xfrm>
            <a:prstGeom prst="rect">
              <a:avLst/>
            </a:prstGeom>
          </p:spPr>
        </p:pic>
        <p:pic>
          <p:nvPicPr>
            <p:cNvPr id="45" name="그림 44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212224" y="4628534"/>
              <a:ext cx="474161" cy="43913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6875268" y="5762284"/>
              <a:ext cx="1148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1688"/>
              <a:r>
                <a:rPr lang="en-US" altLang="ko-KR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DataBase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569056" y="5085184"/>
              <a:ext cx="20013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1688"/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뷰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컨트롤러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en-US" altLang="ko-KR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wach_control.jsp</a:t>
              </a:r>
              <a:endPara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514856" y="3362555"/>
              <a:ext cx="11641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① action=Xxx</a:t>
              </a:r>
              <a:endParaRPr lang="ko-KR" altLang="en-US" sz="12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03955" y="3125814"/>
              <a:ext cx="9252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②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setXxx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()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51610" y="3308287"/>
              <a:ext cx="24575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③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selectDB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WACH_Define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wach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648102" y="4653136"/>
              <a:ext cx="13163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④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데이터베이스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저장</a:t>
              </a:r>
              <a:endParaRPr lang="ko-KR" altLang="en-US" sz="12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724128" y="4509120"/>
              <a:ext cx="10342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true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리턴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676099" y="6554907"/>
              <a:ext cx="18541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⑥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request.setAttribute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4166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071802" y="185719"/>
            <a:ext cx="300039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82853" y="1196752"/>
            <a:ext cx="6438900" cy="895350"/>
            <a:chOff x="1352550" y="2981325"/>
            <a:chExt cx="6438900" cy="895350"/>
          </a:xfrm>
        </p:grpSpPr>
        <p:pic>
          <p:nvPicPr>
            <p:cNvPr id="22" name="그림 21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857488" y="318641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목표정의</a:t>
              </a:r>
            </a:p>
          </p:txBody>
        </p: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82853" y="2110304"/>
            <a:ext cx="6438900" cy="895350"/>
            <a:chOff x="1352550" y="2981325"/>
            <a:chExt cx="6438900" cy="895350"/>
          </a:xfrm>
        </p:grpSpPr>
        <p:pic>
          <p:nvPicPr>
            <p:cNvPr id="26" name="그림 25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857488" y="318641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계획</a:t>
              </a:r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482853" y="3023856"/>
            <a:ext cx="6438900" cy="895350"/>
            <a:chOff x="1352550" y="2981325"/>
            <a:chExt cx="6438900" cy="895350"/>
          </a:xfrm>
        </p:grpSpPr>
        <p:pic>
          <p:nvPicPr>
            <p:cNvPr id="30" name="그림 29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857488" y="318641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요구사항 정의</a:t>
              </a:r>
            </a:p>
          </p:txBody>
        </p:sp>
        <p:sp>
          <p:nvSpPr>
            <p:cNvPr id="32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482853" y="3937408"/>
            <a:ext cx="6438900" cy="895350"/>
            <a:chOff x="1352550" y="2981325"/>
            <a:chExt cx="6438900" cy="895350"/>
          </a:xfrm>
        </p:grpSpPr>
        <p:pic>
          <p:nvPicPr>
            <p:cNvPr id="34" name="그림 33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857488" y="3186412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설계 및 구현</a:t>
              </a:r>
            </a:p>
          </p:txBody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82853" y="4850960"/>
            <a:ext cx="6438900" cy="895350"/>
            <a:chOff x="531168" y="-2667028"/>
            <a:chExt cx="6438900" cy="895350"/>
          </a:xfrm>
        </p:grpSpPr>
        <p:pic>
          <p:nvPicPr>
            <p:cNvPr id="41" name="그림 40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168" y="-2667028"/>
              <a:ext cx="6438900" cy="89535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036106" y="-246194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43" name="TextBox 6"/>
            <p:cNvSpPr txBox="1">
              <a:spLocks noChangeArrowheads="1"/>
            </p:cNvSpPr>
            <p:nvPr/>
          </p:nvSpPr>
          <p:spPr bwMode="auto">
            <a:xfrm>
              <a:off x="1013752" y="-2598624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82853" y="5764510"/>
            <a:ext cx="6438900" cy="895350"/>
            <a:chOff x="683568" y="211915"/>
            <a:chExt cx="6438900" cy="895350"/>
          </a:xfrm>
        </p:grpSpPr>
        <p:pic>
          <p:nvPicPr>
            <p:cNvPr id="46" name="그림 45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8" y="211915"/>
              <a:ext cx="6438900" cy="89535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88506" y="417002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배포 및 관리</a:t>
              </a:r>
            </a:p>
          </p:txBody>
        </p:sp>
        <p:sp>
          <p:nvSpPr>
            <p:cNvPr id="48" name="TextBox 6"/>
            <p:cNvSpPr txBox="1">
              <a:spLocks noChangeArrowheads="1"/>
            </p:cNvSpPr>
            <p:nvPr/>
          </p:nvSpPr>
          <p:spPr bwMode="auto">
            <a:xfrm>
              <a:off x="1166152" y="28031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364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28596" y="1311151"/>
            <a:ext cx="4317336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데이터베이스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(Database)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구성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3600400" cy="40105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98735"/>
            <a:ext cx="3600400" cy="40105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2806200"/>
            <a:ext cx="3588624" cy="38962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18" y="1789943"/>
            <a:ext cx="3924346" cy="495142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19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428595" y="1772816"/>
            <a:ext cx="2000265" cy="461665"/>
          </a:xfrm>
          <a:prstGeom prst="homePlate">
            <a:avLst>
              <a:gd name="adj" fmla="val 38680"/>
            </a:avLst>
          </a:prstGeom>
          <a:solidFill>
            <a:srgbClr val="FFBF00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2276872"/>
            <a:ext cx="7992888" cy="4271020"/>
          </a:xfrm>
          <a:prstGeom prst="rect">
            <a:avLst/>
          </a:prstGeom>
        </p:spPr>
      </p:pic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92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8597" y="1648439"/>
            <a:ext cx="8391875" cy="5092929"/>
            <a:chOff x="88368" y="1515682"/>
            <a:chExt cx="8391875" cy="52369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00" t="8540" r="34901" b="8510"/>
            <a:stretch/>
          </p:blipFill>
          <p:spPr>
            <a:xfrm>
              <a:off x="5959963" y="1581142"/>
              <a:ext cx="2520280" cy="5171485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52" t="6895" r="35798" b="9106"/>
            <a:stretch/>
          </p:blipFill>
          <p:spPr>
            <a:xfrm>
              <a:off x="88368" y="1515682"/>
              <a:ext cx="2349752" cy="523694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3" t="5250" r="27557" b="5502"/>
            <a:stretch/>
          </p:blipFill>
          <p:spPr>
            <a:xfrm>
              <a:off x="2562669" y="1694213"/>
              <a:ext cx="3272744" cy="505841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428595" y="1772816"/>
            <a:ext cx="2000265" cy="461665"/>
          </a:xfrm>
          <a:prstGeom prst="homePlate">
            <a:avLst>
              <a:gd name="adj" fmla="val 38680"/>
            </a:avLst>
          </a:prstGeom>
          <a:solidFill>
            <a:srgbClr val="FFBF00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 화면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82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갈매기형 수장 6"/>
          <p:cNvSpPr/>
          <p:nvPr/>
        </p:nvSpPr>
        <p:spPr bwMode="gray">
          <a:xfrm>
            <a:off x="1564193" y="1792125"/>
            <a:ext cx="2071703" cy="484747"/>
          </a:xfrm>
          <a:prstGeom prst="chevron">
            <a:avLst>
              <a:gd name="adj" fmla="val 3868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 정보</a:t>
            </a:r>
          </a:p>
        </p:txBody>
      </p:sp>
      <p:sp>
        <p:nvSpPr>
          <p:cNvPr id="8" name="갈매기형 수장 7"/>
          <p:cNvSpPr/>
          <p:nvPr/>
        </p:nvSpPr>
        <p:spPr bwMode="gray">
          <a:xfrm>
            <a:off x="5580112" y="1792125"/>
            <a:ext cx="2071703" cy="484747"/>
          </a:xfrm>
          <a:prstGeom prst="chevron">
            <a:avLst>
              <a:gd name="adj" fmla="val 39551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영업 안내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83568" y="2418514"/>
            <a:ext cx="7776864" cy="4129378"/>
            <a:chOff x="683568" y="2418514"/>
            <a:chExt cx="7776864" cy="4129378"/>
          </a:xfrm>
        </p:grpSpPr>
        <p:grpSp>
          <p:nvGrpSpPr>
            <p:cNvPr id="10" name="그룹 9"/>
            <p:cNvGrpSpPr/>
            <p:nvPr/>
          </p:nvGrpSpPr>
          <p:grpSpPr>
            <a:xfrm>
              <a:off x="683568" y="2420888"/>
              <a:ext cx="3744416" cy="4127004"/>
              <a:chOff x="1403648" y="1988840"/>
              <a:chExt cx="3096344" cy="396044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403648" y="1988840"/>
                <a:ext cx="3096344" cy="39604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544391" y="2204864"/>
                <a:ext cx="2814858" cy="44229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Menu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544391" y="2726336"/>
                <a:ext cx="2814858" cy="31290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675612" y="2894054"/>
                <a:ext cx="2558962" cy="13270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666646" y="4373095"/>
                <a:ext cx="2558962" cy="13270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235837" y="3365050"/>
                <a:ext cx="142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이미지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378434" y="4851946"/>
                <a:ext cx="1189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상세 정보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702368" y="2418514"/>
              <a:ext cx="3758064" cy="4129378"/>
              <a:chOff x="4919474" y="1988840"/>
              <a:chExt cx="3096344" cy="3960440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4919474" y="1988840"/>
                <a:ext cx="3096344" cy="3960440"/>
                <a:chOff x="1403648" y="1988840"/>
                <a:chExt cx="3096344" cy="3960440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1403648" y="1988840"/>
                  <a:ext cx="3096344" cy="39604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1544391" y="2164387"/>
                  <a:ext cx="2814858" cy="36505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1544392" y="2163481"/>
                  <a:ext cx="2814858" cy="5361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2079546" y="4067780"/>
                  <a:ext cx="17331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영업 안내 정보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5063490" y="2262644"/>
                <a:ext cx="1492716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ko-KR" sz="2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Θ</a:t>
                </a:r>
                <a:r>
                  <a:rPr lang="en-US" altLang="ko-KR" sz="2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List Bar</a:t>
                </a:r>
                <a:endParaRPr lang="ko-KR" altLang="en-US" sz="23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0821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295746" y="1412776"/>
            <a:ext cx="11735492" cy="5667768"/>
            <a:chOff x="-1764704" y="1412776"/>
            <a:chExt cx="11735492" cy="5667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3"/>
            <a:stretch/>
          </p:blipFill>
          <p:spPr>
            <a:xfrm>
              <a:off x="-1764704" y="1772816"/>
              <a:ext cx="7631036" cy="530772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1412776"/>
              <a:ext cx="7559028" cy="5667768"/>
            </a:xfrm>
            <a:prstGeom prst="rect">
              <a:avLst/>
            </a:prstGeom>
          </p:spPr>
        </p:pic>
      </p:grpSp>
      <p:sp>
        <p:nvSpPr>
          <p:cNvPr id="7" name="갈매기형 수장 6"/>
          <p:cNvSpPr/>
          <p:nvPr/>
        </p:nvSpPr>
        <p:spPr bwMode="gray">
          <a:xfrm>
            <a:off x="1455407" y="1792125"/>
            <a:ext cx="2071703" cy="484747"/>
          </a:xfrm>
          <a:prstGeom prst="chevron">
            <a:avLst>
              <a:gd name="adj" fmla="val 3868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 정보</a:t>
            </a:r>
          </a:p>
        </p:txBody>
      </p:sp>
      <p:sp>
        <p:nvSpPr>
          <p:cNvPr id="8" name="갈매기형 수장 7"/>
          <p:cNvSpPr/>
          <p:nvPr/>
        </p:nvSpPr>
        <p:spPr bwMode="gray">
          <a:xfrm>
            <a:off x="5631871" y="1792125"/>
            <a:ext cx="2071703" cy="484747"/>
          </a:xfrm>
          <a:prstGeom prst="chevron">
            <a:avLst>
              <a:gd name="adj" fmla="val 39551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영업 안내</a:t>
            </a:r>
          </a:p>
        </p:txBody>
      </p:sp>
    </p:spTree>
    <p:extLst>
      <p:ext uri="{BB962C8B-B14F-4D97-AF65-F5344CB8AC3E}">
        <p14:creationId xmlns:p14="http://schemas.microsoft.com/office/powerpoint/2010/main" val="1584809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552" y="2420888"/>
            <a:ext cx="7920880" cy="4248472"/>
            <a:chOff x="539552" y="2558759"/>
            <a:chExt cx="7920880" cy="3966585"/>
          </a:xfrm>
        </p:grpSpPr>
        <p:grpSp>
          <p:nvGrpSpPr>
            <p:cNvPr id="11" name="그룹 10"/>
            <p:cNvGrpSpPr/>
            <p:nvPr/>
          </p:nvGrpSpPr>
          <p:grpSpPr>
            <a:xfrm>
              <a:off x="539552" y="2564904"/>
              <a:ext cx="2448272" cy="3960440"/>
              <a:chOff x="1403648" y="1988840"/>
              <a:chExt cx="3096344" cy="3960440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1403648" y="1988840"/>
                <a:ext cx="3096344" cy="39604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544391" y="2204864"/>
                <a:ext cx="2814858" cy="44229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지역별 매장 검색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544391" y="2726336"/>
                <a:ext cx="2814858" cy="31290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675612" y="2894054"/>
                <a:ext cx="2558962" cy="4709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666646" y="3532768"/>
                <a:ext cx="2558962" cy="21673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245483" y="2974012"/>
                <a:ext cx="1401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매장선택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220968" y="4499828"/>
                <a:ext cx="1504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매장 정보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012160" y="2564904"/>
              <a:ext cx="2448272" cy="3960440"/>
              <a:chOff x="4919474" y="1988840"/>
              <a:chExt cx="3096344" cy="396044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4919474" y="1988840"/>
                <a:ext cx="3096344" cy="3960440"/>
                <a:chOff x="1403648" y="1988840"/>
                <a:chExt cx="3096344" cy="3960440"/>
              </a:xfrm>
            </p:grpSpPr>
            <p:sp>
              <p:nvSpPr>
                <p:cNvPr id="30" name="직사각형 29"/>
                <p:cNvSpPr/>
                <p:nvPr/>
              </p:nvSpPr>
              <p:spPr>
                <a:xfrm>
                  <a:off x="1403648" y="1988840"/>
                  <a:ext cx="3096344" cy="39604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1544391" y="2204864"/>
                  <a:ext cx="2814858" cy="36505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1547664" y="2204708"/>
                  <a:ext cx="2814858" cy="5361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901854" y="3350847"/>
                  <a:ext cx="20885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프로젝트 정보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5063490" y="2262644"/>
                <a:ext cx="1492716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ko-KR" sz="2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Θ</a:t>
                </a:r>
                <a:r>
                  <a:rPr lang="en-US" altLang="ko-KR" sz="2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List Bar</a:t>
                </a:r>
                <a:endParaRPr lang="ko-KR" altLang="en-US" sz="2300" dirty="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275856" y="2558759"/>
              <a:ext cx="2448272" cy="3960440"/>
              <a:chOff x="1403648" y="1988840"/>
              <a:chExt cx="3096344" cy="396044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403648" y="1988840"/>
                <a:ext cx="3096344" cy="39604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544391" y="2204864"/>
                <a:ext cx="2814858" cy="44229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지도 매장 검색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544391" y="2726336"/>
                <a:ext cx="2814858" cy="31290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666646" y="2900200"/>
                <a:ext cx="2558962" cy="27999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564600" y="4077072"/>
                <a:ext cx="817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지도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6125112" y="4470850"/>
              <a:ext cx="2225702" cy="536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128017" y="4502975"/>
              <a:ext cx="1180287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2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Θ</a:t>
              </a:r>
              <a:r>
                <a:rPr lang="en-US" altLang="ko-KR" sz="2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List Bar</a:t>
              </a:r>
              <a:endParaRPr lang="ko-KR" altLang="en-US" sz="230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399496" y="5501795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정보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갈매기형 수장 43"/>
          <p:cNvSpPr/>
          <p:nvPr/>
        </p:nvSpPr>
        <p:spPr bwMode="gray">
          <a:xfrm>
            <a:off x="827584" y="1785724"/>
            <a:ext cx="2071703" cy="484747"/>
          </a:xfrm>
          <a:prstGeom prst="chevron">
            <a:avLst>
              <a:gd name="adj" fmla="val 3868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매장 검색</a:t>
            </a:r>
          </a:p>
        </p:txBody>
      </p:sp>
      <p:sp>
        <p:nvSpPr>
          <p:cNvPr id="45" name="갈매기형 수장 44"/>
          <p:cNvSpPr/>
          <p:nvPr/>
        </p:nvSpPr>
        <p:spPr bwMode="gray">
          <a:xfrm>
            <a:off x="3491880" y="1792125"/>
            <a:ext cx="2071703" cy="484747"/>
          </a:xfrm>
          <a:prstGeom prst="chevron">
            <a:avLst>
              <a:gd name="adj" fmla="val 39551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지도 검색</a:t>
            </a:r>
            <a:endParaRPr lang="ko-KR" altLang="en-US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6" name="갈매기형 수장 45"/>
          <p:cNvSpPr/>
          <p:nvPr/>
        </p:nvSpPr>
        <p:spPr bwMode="gray">
          <a:xfrm>
            <a:off x="6244713" y="1785724"/>
            <a:ext cx="2071703" cy="484747"/>
          </a:xfrm>
          <a:prstGeom prst="chevron">
            <a:avLst>
              <a:gd name="adj" fmla="val 38680"/>
            </a:avLst>
          </a:prstGeom>
          <a:solidFill>
            <a:srgbClr val="11A6FF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</a:t>
            </a:r>
            <a:endParaRPr lang="ko-KR" altLang="en-US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25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917358" y="1412776"/>
            <a:ext cx="10978716" cy="5667768"/>
            <a:chOff x="-1251826" y="1412776"/>
            <a:chExt cx="10978716" cy="566776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3"/>
            <a:stretch/>
          </p:blipFill>
          <p:spPr>
            <a:xfrm>
              <a:off x="-1251826" y="1772816"/>
              <a:ext cx="5667768" cy="530772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412776"/>
              <a:ext cx="5667768" cy="5667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122" y="1412776"/>
              <a:ext cx="5667768" cy="5667768"/>
            </a:xfrm>
            <a:prstGeom prst="rect">
              <a:avLst/>
            </a:prstGeom>
          </p:spPr>
        </p:pic>
      </p:grpSp>
      <p:sp>
        <p:nvSpPr>
          <p:cNvPr id="18" name="갈매기형 수장 17"/>
          <p:cNvSpPr/>
          <p:nvPr/>
        </p:nvSpPr>
        <p:spPr bwMode="gray">
          <a:xfrm>
            <a:off x="916121" y="1785724"/>
            <a:ext cx="2071703" cy="484747"/>
          </a:xfrm>
          <a:prstGeom prst="chevron">
            <a:avLst>
              <a:gd name="adj" fmla="val 3868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매장 검색</a:t>
            </a:r>
          </a:p>
        </p:txBody>
      </p:sp>
      <p:sp>
        <p:nvSpPr>
          <p:cNvPr id="19" name="갈매기형 수장 18"/>
          <p:cNvSpPr/>
          <p:nvPr/>
        </p:nvSpPr>
        <p:spPr bwMode="gray">
          <a:xfrm>
            <a:off x="3563888" y="1792125"/>
            <a:ext cx="2071703" cy="484747"/>
          </a:xfrm>
          <a:prstGeom prst="chevron">
            <a:avLst>
              <a:gd name="adj" fmla="val 39551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지도 검색</a:t>
            </a:r>
            <a:endParaRPr lang="ko-KR" altLang="en-US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갈매기형 수장 19"/>
          <p:cNvSpPr/>
          <p:nvPr/>
        </p:nvSpPr>
        <p:spPr bwMode="gray">
          <a:xfrm>
            <a:off x="6244713" y="1785724"/>
            <a:ext cx="2071703" cy="484747"/>
          </a:xfrm>
          <a:prstGeom prst="chevron">
            <a:avLst>
              <a:gd name="adj" fmla="val 38680"/>
            </a:avLst>
          </a:prstGeom>
          <a:solidFill>
            <a:srgbClr val="11A6FF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</a:t>
            </a:r>
            <a:endParaRPr lang="ko-KR" altLang="en-US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1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1029" y="3105835"/>
            <a:ext cx="2101942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96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테스트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276550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시험 방법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1619250" y="2214554"/>
            <a:ext cx="2271708" cy="2271708"/>
          </a:xfrm>
          <a:prstGeom prst="ellipse">
            <a:avLst/>
          </a:prstGeom>
          <a:solidFill>
            <a:srgbClr val="FB625C">
              <a:alpha val="85000"/>
            </a:srgbClr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상황별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시뮬레이션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571472" y="3786190"/>
            <a:ext cx="2271708" cy="2271708"/>
          </a:xfrm>
          <a:prstGeom prst="ellipse">
            <a:avLst/>
          </a:prstGeom>
          <a:solidFill>
            <a:srgbClr val="A4BF3A">
              <a:alpha val="85000"/>
            </a:srgbClr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베타 테스트</a:t>
            </a:r>
          </a:p>
        </p:txBody>
      </p:sp>
      <p:sp>
        <p:nvSpPr>
          <p:cNvPr id="8" name="타원 7"/>
          <p:cNvSpPr/>
          <p:nvPr/>
        </p:nvSpPr>
        <p:spPr bwMode="auto">
          <a:xfrm>
            <a:off x="2657482" y="3786190"/>
            <a:ext cx="2271708" cy="2271708"/>
          </a:xfrm>
          <a:prstGeom prst="ellipse">
            <a:avLst/>
          </a:prstGeom>
          <a:solidFill>
            <a:srgbClr val="11A6FF">
              <a:alpha val="85000"/>
            </a:srgbClr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신뢰성 평가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4048" y="2388944"/>
            <a:ext cx="4139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3706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  <a:endParaRPr lang="en-US" altLang="ko-KR" sz="16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A9C0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알파테스트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외에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반영을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검증하기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위해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베타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  <a:endParaRPr lang="en-US" altLang="ko-KR" sz="16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BAAF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</a:t>
            </a:r>
            <a:r>
              <a:rPr lang="en-US" altLang="ko-KR" sz="1600" dirty="0" smtClean="0">
                <a:solidFill>
                  <a:srgbClr val="2BAAF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예기치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못한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신뢰성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67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테스트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410561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미흡한 부분과 개선 방법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" name="Group 67"/>
          <p:cNvGraphicFramePr>
            <a:graphicFrameLocks/>
          </p:cNvGraphicFramePr>
          <p:nvPr>
            <p:extLst/>
          </p:nvPr>
        </p:nvGraphicFramePr>
        <p:xfrm>
          <a:off x="773158" y="2029906"/>
          <a:ext cx="7597684" cy="427941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3796093"/>
                <a:gridCol w="3801591"/>
              </a:tblGrid>
              <a:tr h="855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미흡한 부분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방법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페이지에서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스크립트릿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 언어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커스텀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태그 라이브러리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부족한 컨트롤러 기능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스프링 프레임워크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미흡한 데이터베이스 연결 처리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커넥션 풀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및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로깅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 부족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SLF4J, Log4j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37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0325" y="3105835"/>
            <a:ext cx="2543350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목표정의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9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9401" y="3090223"/>
            <a:ext cx="338519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배포 및 관리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34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배포 및 관리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596" y="1311151"/>
            <a:ext cx="204094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절차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4770" y="1706621"/>
            <a:ext cx="83198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algn="just" fontAlgn="base"/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프로젝트는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진화형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839" y="6165304"/>
            <a:ext cx="81760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prototype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개발하여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prototype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평가과정을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거쳐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prototype를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개선하고</a:t>
            </a:r>
            <a:endParaRPr lang="en-US" altLang="ko-KR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사항에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대하여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단계를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거친다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_x99981192" descr="EMB000024344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32" y="2204864"/>
            <a:ext cx="7047752" cy="38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26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배포 및 관리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596" y="1311151"/>
            <a:ext cx="318228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배포 및 품질 관리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1035819" y="2143116"/>
            <a:ext cx="2286016" cy="1214446"/>
          </a:xfrm>
          <a:prstGeom prst="roundRect">
            <a:avLst>
              <a:gd name="adj" fmla="val 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문서화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1035819" y="3500438"/>
            <a:ext cx="2286016" cy="1214446"/>
          </a:xfrm>
          <a:prstGeom prst="roundRect">
            <a:avLst>
              <a:gd name="adj" fmla="val 0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유지 보수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gray">
          <a:xfrm>
            <a:off x="1035819" y="4857760"/>
            <a:ext cx="2286016" cy="1214446"/>
          </a:xfrm>
          <a:prstGeom prst="roundRect">
            <a:avLst>
              <a:gd name="adj" fmla="val 0"/>
            </a:avLst>
          </a:prstGeom>
          <a:solidFill>
            <a:srgbClr val="11A6FF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설치 및 인수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340075" y="2143116"/>
            <a:ext cx="4832325" cy="1214446"/>
            <a:chOff x="3161480" y="2143116"/>
            <a:chExt cx="4832325" cy="1214446"/>
          </a:xfrm>
        </p:grpSpPr>
        <p:sp>
          <p:nvSpPr>
            <p:cNvPr id="18" name="AutoShape 2"/>
            <p:cNvSpPr>
              <a:spLocks noChangeArrowheads="1"/>
            </p:cNvSpPr>
            <p:nvPr/>
          </p:nvSpPr>
          <p:spPr bwMode="gray">
            <a:xfrm>
              <a:off x="3286116" y="2143116"/>
              <a:ext cx="4643470" cy="1214446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1480" y="2260975"/>
              <a:ext cx="4832325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시스템 별 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 및 요구사항 분석에 따른 해결방법을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제시</a:t>
              </a:r>
              <a:endPara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자료사전 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소단위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명세서 작성</a:t>
              </a:r>
              <a:endPara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유지보수를 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위한 코드의 문서화를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</a:t>
              </a:r>
              <a:endPara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3464711" y="4857760"/>
            <a:ext cx="4643470" cy="121444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AutoShape 2"/>
          <p:cNvSpPr>
            <a:spLocks noChangeArrowheads="1"/>
          </p:cNvSpPr>
          <p:nvPr/>
        </p:nvSpPr>
        <p:spPr bwMode="gray">
          <a:xfrm>
            <a:off x="3464711" y="3500438"/>
            <a:ext cx="4643470" cy="121444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98845" y="3618297"/>
            <a:ext cx="48323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발생시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프로그램의 오류 수정 및 정확한 기록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정기적인 점검을 통해 문제점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사용자의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확인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개발 외 별도의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유지보수를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614" y="4975619"/>
            <a:ext cx="48323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설치는 개발팀에서 담당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재설치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프로그래머를 파견하여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프로그램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방법 및 주의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실시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514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553" y="1844824"/>
            <a:ext cx="4008895" cy="116955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 w="6350">
                  <a:noFill/>
                </a:ln>
                <a:solidFill>
                  <a:srgbClr val="F3706B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Smart Mobile</a:t>
            </a:r>
            <a:r>
              <a:rPr lang="en-US" altLang="ko-KR" sz="4000" dirty="0">
                <a:ln w="6350">
                  <a:noFill/>
                </a:ln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4000" dirty="0">
                <a:ln w="6350">
                  <a:noFill/>
                </a:ln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4000" dirty="0">
                <a:ln w="6350">
                  <a:noFill/>
                </a:ln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Web Application</a:t>
            </a:r>
            <a:endParaRPr lang="en-US" altLang="ko-KR" sz="3000" dirty="0">
              <a:ln w="6350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733256"/>
            <a:ext cx="4152900" cy="819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96181" y="5676781"/>
            <a:ext cx="3706464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>
              <a:lnSpc>
                <a:spcPct val="150000"/>
              </a:lnSpc>
            </a:pP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 및 부록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(Reference and Appendix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 fontAlgn="base"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공학론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정익사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최은만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1995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 fontAlgn="base">
              <a:lnSpc>
                <a:spcPct val="150000"/>
              </a:lnSpc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참조모델 가이드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미래창조과학부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2013)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00271" y="3365439"/>
            <a:ext cx="5733588" cy="2295809"/>
            <a:chOff x="-319013" y="1902880"/>
            <a:chExt cx="10157402" cy="49212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2564904"/>
              <a:ext cx="4258277" cy="425827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2564904"/>
              <a:ext cx="4258277" cy="42582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31" y="2564904"/>
              <a:ext cx="4258277" cy="425827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43" y="2564904"/>
              <a:ext cx="4258277" cy="425827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955" y="2564904"/>
              <a:ext cx="4258277" cy="425827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013" y="1902880"/>
              <a:ext cx="4746997" cy="483434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67" y="2565872"/>
              <a:ext cx="4258277" cy="4258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8710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6" y="1324261"/>
            <a:ext cx="6572633" cy="147732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dirty="0">
                <a:solidFill>
                  <a:srgbClr val="FB62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다운로드와 설치가 필요 없는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Mobile Web App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구축</a:t>
            </a:r>
            <a:endParaRPr lang="en-US" altLang="ko-KR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dirty="0">
                <a:solidFill>
                  <a:srgbClr val="FB62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레스토랑 이용의 편의성 증대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500298" y="2702766"/>
            <a:ext cx="4110040" cy="4038602"/>
            <a:chOff x="2500298" y="2071678"/>
            <a:chExt cx="4110040" cy="4038602"/>
          </a:xfrm>
        </p:grpSpPr>
        <p:sp>
          <p:nvSpPr>
            <p:cNvPr id="35" name="도넛 34"/>
            <p:cNvSpPr/>
            <p:nvPr/>
          </p:nvSpPr>
          <p:spPr>
            <a:xfrm>
              <a:off x="2762247" y="2381243"/>
              <a:ext cx="3524274" cy="3524274"/>
            </a:xfrm>
            <a:prstGeom prst="donut">
              <a:avLst>
                <a:gd name="adj" fmla="val 194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929190" y="2071678"/>
              <a:ext cx="1252520" cy="1252520"/>
            </a:xfrm>
            <a:prstGeom prst="ellipse">
              <a:avLst/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웹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</a:t>
              </a:r>
              <a:endPara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설계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928926" y="4857760"/>
              <a:ext cx="1252520" cy="1252520"/>
            </a:xfrm>
            <a:prstGeom prst="ellipse">
              <a:avLst/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빈즈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2500298" y="2500306"/>
              <a:ext cx="1252520" cy="1252520"/>
            </a:xfrm>
            <a:prstGeom prst="ellipse">
              <a:avLst/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MVC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패턴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5357818" y="4429132"/>
              <a:ext cx="1252520" cy="1252520"/>
            </a:xfrm>
            <a:prstGeom prst="ellipse">
              <a:avLst/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</a:t>
              </a:r>
              <a:endPara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베이스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43306" y="3929066"/>
              <a:ext cx="1857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목표</a:t>
              </a:r>
              <a:endParaRPr lang="en-US" altLang="ko-KR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75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6" y="1324261"/>
            <a:ext cx="2040943" cy="5749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8596" y="2132855"/>
            <a:ext cx="4359428" cy="4392489"/>
            <a:chOff x="5821957" y="5000966"/>
            <a:chExt cx="2658448" cy="1407919"/>
          </a:xfrm>
        </p:grpSpPr>
        <p:sp>
          <p:nvSpPr>
            <p:cNvPr id="12" name="AutoShape 2"/>
            <p:cNvSpPr>
              <a:spLocks noChangeArrowheads="1"/>
            </p:cNvSpPr>
            <p:nvPr/>
          </p:nvSpPr>
          <p:spPr bwMode="gray">
            <a:xfrm>
              <a:off x="5821957" y="5005355"/>
              <a:ext cx="2658208" cy="1403530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5821957" y="5000966"/>
              <a:ext cx="2658448" cy="498041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B625B">
                <a:alpha val="80000"/>
              </a:srgbClr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Smart</a:t>
              </a:r>
              <a:r>
                <a:rPr lang="ko-KR" altLang="en-US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Mobile</a:t>
              </a:r>
              <a:b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25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Application</a:t>
              </a:r>
              <a:endPara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62773" y="5554902"/>
              <a:ext cx="2617632" cy="78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en-US" altLang="ko-KR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Family Restaurant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아웃백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OutBack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Steak House)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endPara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예시로 손님의 편의를 위한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정보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>
                <a:lnSpc>
                  <a:spcPct val="250000"/>
                </a:lnSpc>
              </a:pP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 안내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 안내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등의 상세 정보를 보여주는 </a:t>
              </a:r>
              <a:endPara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400" b="1" dirty="0" smtClean="0">
                  <a:solidFill>
                    <a:srgbClr val="F97E7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Mobile Web Application</a:t>
              </a:r>
              <a:endParaRPr lang="ko-KR" altLang="en-US" sz="2400" b="1" dirty="0">
                <a:solidFill>
                  <a:srgbClr val="F97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32040" y="1916832"/>
            <a:ext cx="3888432" cy="4680520"/>
            <a:chOff x="4914081" y="1779662"/>
            <a:chExt cx="3888432" cy="468052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23" t="8865" r="35927" b="8553"/>
            <a:stretch/>
          </p:blipFill>
          <p:spPr>
            <a:xfrm>
              <a:off x="7218336" y="1779662"/>
              <a:ext cx="1584177" cy="468052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50" t="9051" r="35300" b="9051"/>
            <a:stretch/>
          </p:blipFill>
          <p:spPr>
            <a:xfrm>
              <a:off x="6090697" y="1799003"/>
              <a:ext cx="1606790" cy="464183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25" t="9345" r="36024" b="9345"/>
            <a:stretch/>
          </p:blipFill>
          <p:spPr>
            <a:xfrm>
              <a:off x="4914081" y="1815666"/>
              <a:ext cx="1584176" cy="4608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60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6" y="1324261"/>
            <a:ext cx="204094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범위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678629" y="2219863"/>
            <a:ext cx="2500105" cy="3709467"/>
          </a:xfrm>
          <a:prstGeom prst="roundRect">
            <a:avLst>
              <a:gd name="adj" fmla="val 5972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629" y="3312740"/>
            <a:ext cx="2461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설계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678629" y="2214554"/>
            <a:ext cx="2500330" cy="557353"/>
          </a:xfrm>
          <a:prstGeom prst="round2SameRect">
            <a:avLst>
              <a:gd name="adj1" fmla="val 18572"/>
              <a:gd name="adj2" fmla="val 0"/>
            </a:avLst>
          </a:prstGeom>
          <a:solidFill>
            <a:srgbClr val="FFBF00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프로그램 분석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7" name="그룹 35"/>
          <p:cNvGrpSpPr/>
          <p:nvPr/>
        </p:nvGrpSpPr>
        <p:grpSpPr>
          <a:xfrm>
            <a:off x="3321835" y="2214554"/>
            <a:ext cx="2500330" cy="3714778"/>
            <a:chOff x="1042962" y="4150030"/>
            <a:chExt cx="3216722" cy="3714778"/>
          </a:xfrm>
        </p:grpSpPr>
        <p:sp>
          <p:nvSpPr>
            <p:cNvPr id="20" name="AutoShape 2"/>
            <p:cNvSpPr>
              <a:spLocks noChangeArrowheads="1"/>
            </p:cNvSpPr>
            <p:nvPr/>
          </p:nvSpPr>
          <p:spPr bwMode="gray">
            <a:xfrm>
              <a:off x="1042962" y="4155340"/>
              <a:ext cx="3216433" cy="3709468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1042962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프로그램 구현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그룹 36"/>
          <p:cNvGrpSpPr/>
          <p:nvPr/>
        </p:nvGrpSpPr>
        <p:grpSpPr>
          <a:xfrm>
            <a:off x="5965041" y="2214554"/>
            <a:ext cx="2500330" cy="3714776"/>
            <a:chOff x="4498550" y="4150030"/>
            <a:chExt cx="3216722" cy="3714776"/>
          </a:xfrm>
        </p:grpSpPr>
        <p:sp>
          <p:nvSpPr>
            <p:cNvPr id="25" name="AutoShape 2"/>
            <p:cNvSpPr>
              <a:spLocks noChangeArrowheads="1"/>
            </p:cNvSpPr>
            <p:nvPr/>
          </p:nvSpPr>
          <p:spPr bwMode="gray">
            <a:xfrm>
              <a:off x="4498550" y="4155339"/>
              <a:ext cx="3216433" cy="3709467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498550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프로그램 평가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21835" y="3284984"/>
            <a:ext cx="246194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화면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빈즈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65041" y="3340497"/>
            <a:ext cx="2461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 Data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기능별 화면 전환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67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37281" y="2681417"/>
            <a:ext cx="3779135" cy="3483887"/>
            <a:chOff x="4221889" y="2393385"/>
            <a:chExt cx="3779135" cy="3483887"/>
          </a:xfrm>
        </p:grpSpPr>
        <p:sp>
          <p:nvSpPr>
            <p:cNvPr id="51" name="정육면체 50"/>
            <p:cNvSpPr/>
            <p:nvPr/>
          </p:nvSpPr>
          <p:spPr bwMode="auto">
            <a:xfrm>
              <a:off x="4230489" y="4829901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A4BF3A">
                <a:alpha val="85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6" name="정육면체 55"/>
            <p:cNvSpPr/>
            <p:nvPr/>
          </p:nvSpPr>
          <p:spPr bwMode="auto">
            <a:xfrm>
              <a:off x="4221889" y="4017729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11A6FF">
                <a:alpha val="85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7" name="정육면체 56"/>
            <p:cNvSpPr/>
            <p:nvPr/>
          </p:nvSpPr>
          <p:spPr bwMode="auto">
            <a:xfrm>
              <a:off x="4221889" y="3205557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FB625C">
                <a:alpha val="85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8" name="정육면체 57"/>
            <p:cNvSpPr/>
            <p:nvPr/>
          </p:nvSpPr>
          <p:spPr bwMode="auto">
            <a:xfrm>
              <a:off x="4221889" y="2393385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FFBF00">
                <a:alpha val="80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596" y="2780928"/>
            <a:ext cx="396498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기능별 화면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영업안내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길안내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서버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데이터관리용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 모듈</a:t>
            </a:r>
          </a:p>
          <a:p>
            <a:pPr fontAlgn="base">
              <a:lnSpc>
                <a:spcPct val="200000"/>
              </a:lnSpc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1196752"/>
            <a:ext cx="5698996" cy="94795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산출물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본 프로젝트를 진행함에 있어서 다음과 같은 산출물이 발생된다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04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596" y="1198493"/>
            <a:ext cx="2457724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1.4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정의 및 약어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316" y="2656512"/>
            <a:ext cx="8300148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MVC,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Model-View-Controller,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소프트웨어 개발의 구조적 패턴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Mobile Web Page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손님이 레스토랑 외부에서 매장의 이벤트나 메뉴의 상세 정보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메뉴에 대한 설명을 확인할 수 있는 웹 페이지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작성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Page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받은 데이터를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저장하고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시에 정보를 출력해주는 서버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98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0141" y="3090223"/>
            <a:ext cx="372371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01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1042</Words>
  <Application>Microsoft Office PowerPoint</Application>
  <PresentationFormat>화면 슬라이드 쇼(4:3)</PresentationFormat>
  <Paragraphs>356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</vt:lpstr>
      <vt:lpstr>나눔고딕</vt:lpstr>
      <vt:lpstr>Calibri</vt:lpstr>
      <vt:lpstr>맑은 고딕</vt:lpstr>
      <vt:lpstr>돋움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Heeseung</dc:creator>
  <cp:lastModifiedBy>임승한</cp:lastModifiedBy>
  <cp:revision>62</cp:revision>
  <dcterms:created xsi:type="dcterms:W3CDTF">2015-05-21T11:57:57Z</dcterms:created>
  <dcterms:modified xsi:type="dcterms:W3CDTF">2015-06-17T20:52:46Z</dcterms:modified>
</cp:coreProperties>
</file>